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86" r:id="rId3"/>
    <p:sldId id="287" r:id="rId4"/>
    <p:sldId id="258" r:id="rId5"/>
    <p:sldId id="263" r:id="rId6"/>
    <p:sldId id="288" r:id="rId7"/>
    <p:sldId id="264" r:id="rId8"/>
    <p:sldId id="262" r:id="rId9"/>
    <p:sldId id="266" r:id="rId10"/>
    <p:sldId id="265" r:id="rId11"/>
    <p:sldId id="289" r:id="rId12"/>
    <p:sldId id="290" r:id="rId13"/>
    <p:sldId id="267" r:id="rId14"/>
    <p:sldId id="268" r:id="rId15"/>
    <p:sldId id="269" r:id="rId16"/>
    <p:sldId id="291" r:id="rId17"/>
    <p:sldId id="270" r:id="rId18"/>
    <p:sldId id="273" r:id="rId19"/>
    <p:sldId id="271" r:id="rId20"/>
    <p:sldId id="292" r:id="rId21"/>
    <p:sldId id="293" r:id="rId22"/>
    <p:sldId id="272" r:id="rId23"/>
    <p:sldId id="274" r:id="rId24"/>
    <p:sldId id="275" r:id="rId25"/>
    <p:sldId id="276" r:id="rId26"/>
    <p:sldId id="277" r:id="rId27"/>
    <p:sldId id="278" r:id="rId28"/>
    <p:sldId id="280" r:id="rId29"/>
    <p:sldId id="281" r:id="rId30"/>
    <p:sldId id="282" r:id="rId31"/>
    <p:sldId id="305" r:id="rId32"/>
    <p:sldId id="306" r:id="rId33"/>
    <p:sldId id="307" r:id="rId34"/>
    <p:sldId id="308" r:id="rId35"/>
    <p:sldId id="309" r:id="rId36"/>
    <p:sldId id="310" r:id="rId37"/>
    <p:sldId id="311" r:id="rId38"/>
    <p:sldId id="312" r:id="rId39"/>
    <p:sldId id="313" r:id="rId40"/>
    <p:sldId id="314" r:id="rId41"/>
    <p:sldId id="315" r:id="rId42"/>
    <p:sldId id="316" r:id="rId43"/>
    <p:sldId id="317" r:id="rId44"/>
    <p:sldId id="318" r:id="rId45"/>
    <p:sldId id="319" r:id="rId46"/>
    <p:sldId id="320" r:id="rId47"/>
    <p:sldId id="321" r:id="rId48"/>
    <p:sldId id="323" r:id="rId49"/>
    <p:sldId id="324" r:id="rId50"/>
    <p:sldId id="325" r:id="rId51"/>
    <p:sldId id="322" r:id="rId52"/>
    <p:sldId id="326" r:id="rId53"/>
    <p:sldId id="327" r:id="rId54"/>
    <p:sldId id="328" r:id="rId55"/>
    <p:sldId id="283" r:id="rId56"/>
    <p:sldId id="284" r:id="rId57"/>
    <p:sldId id="294" r:id="rId58"/>
    <p:sldId id="295" r:id="rId59"/>
    <p:sldId id="296" r:id="rId60"/>
    <p:sldId id="297" r:id="rId61"/>
    <p:sldId id="298" r:id="rId62"/>
    <p:sldId id="299" r:id="rId63"/>
    <p:sldId id="300" r:id="rId64"/>
    <p:sldId id="301" r:id="rId65"/>
    <p:sldId id="302" r:id="rId66"/>
    <p:sldId id="303" r:id="rId67"/>
    <p:sldId id="304" r:id="rId6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1210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wmf"/><Relationship Id="rId1" Type="http://schemas.openxmlformats.org/officeDocument/2006/relationships/image" Target="../media/image3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wmf"/></Relationships>
</file>

<file path=ppt/media/image11.png>
</file>

<file path=ppt/media/image15.png>
</file>

<file path=ppt/media/image26.wmf>
</file>

<file path=ppt/media/image31.wmf>
</file>

<file path=ppt/media/image32.wmf>
</file>

<file path=ppt/media/image36.wmf>
</file>

<file path=ppt/media/image49.wmf>
</file>

<file path=ppt/media/image56.png>
</file>

<file path=ppt/media/image5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32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40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68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80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38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221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960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38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226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115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90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E800F-CCC0-4342-A288-82F1F0BC9792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06040-CCD4-4A4F-A405-050215A24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824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6.w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2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31.w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6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9.w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The human brain computes in an entirely different way from the conventional digital computer.</a:t>
            </a:r>
          </a:p>
          <a:p>
            <a:pPr algn="just"/>
            <a:r>
              <a:rPr lang="en-US" dirty="0"/>
              <a:t>The brain routinely accomplishes perceptual recognition in approximately 100-200ms.</a:t>
            </a:r>
          </a:p>
          <a:p>
            <a:pPr algn="just"/>
            <a:r>
              <a:rPr lang="en-US" dirty="0"/>
              <a:t>How does a human brain do it?</a:t>
            </a:r>
          </a:p>
        </p:txBody>
      </p:sp>
    </p:spTree>
    <p:extLst>
      <p:ext uri="{BB962C8B-B14F-4D97-AF65-F5344CB8AC3E}">
        <p14:creationId xmlns:p14="http://schemas.microsoft.com/office/powerpoint/2010/main" val="850043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model of a neuron: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096" y="1219200"/>
            <a:ext cx="4081757" cy="295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724400"/>
            <a:ext cx="4067175" cy="127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28800" y="4267200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 linear Model of Neuron </a:t>
            </a:r>
          </a:p>
        </p:txBody>
      </p:sp>
    </p:spTree>
    <p:extLst>
      <p:ext uri="{BB962C8B-B14F-4D97-AF65-F5344CB8AC3E}">
        <p14:creationId xmlns:p14="http://schemas.microsoft.com/office/powerpoint/2010/main" val="71966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Functions</a:t>
            </a:r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600200"/>
            <a:ext cx="5869635" cy="3815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3730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Functions</a:t>
            </a:r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515" y="2399017"/>
            <a:ext cx="6206970" cy="2928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8378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Activation: Sigmoid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00200"/>
            <a:ext cx="8077200" cy="4525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74647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Activation: </a:t>
            </a:r>
            <a:r>
              <a:rPr lang="en-US" dirty="0" err="1"/>
              <a:t>Tanh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447800"/>
            <a:ext cx="7239000" cy="429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2637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Activation: </a:t>
            </a:r>
            <a:r>
              <a:rPr lang="en-US" dirty="0" err="1"/>
              <a:t>ReLU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706014"/>
            <a:ext cx="7315200" cy="4885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90689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</a:t>
            </a:r>
            <a:r>
              <a:rPr lang="en-US" dirty="0" err="1"/>
              <a:t>REctified</a:t>
            </a:r>
            <a:r>
              <a:rPr lang="en-US" dirty="0"/>
              <a:t> Linear Unit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ReLU</a:t>
            </a:r>
            <a:r>
              <a:rPr lang="en-US" dirty="0"/>
              <a:t>)</a:t>
            </a:r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676401"/>
            <a:ext cx="6667419" cy="4003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1828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Intro</a:t>
            </a: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181" y="1828454"/>
            <a:ext cx="6375638" cy="4069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580" y="2362200"/>
            <a:ext cx="3977493" cy="2116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6140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7848599" cy="448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5045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Loss functions and output</a:t>
            </a: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454"/>
            <a:ext cx="7696200" cy="4069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4236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CIDFont+F6"/>
              </a:rPr>
              <a:t>What precisely is a Neural Network??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306" y="1600201"/>
            <a:ext cx="6996094" cy="46364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4664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Multilayer Perceptron</a:t>
            </a:r>
            <a:br>
              <a:rPr lang="en-US" dirty="0"/>
            </a:br>
            <a:r>
              <a:rPr lang="en-US" dirty="0"/>
              <a:t>Architecture</a:t>
            </a:r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314" y="1600200"/>
            <a:ext cx="6409371" cy="38697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96353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9847" y="2057400"/>
            <a:ext cx="6544305" cy="29091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9447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A Multi-Layer Neural Network Works?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dirty="0"/>
          </a:p>
          <a:p>
            <a:r>
              <a:rPr lang="en-US" dirty="0"/>
              <a:t>The inputs to the network correspond to the attributes measured for each training tuple </a:t>
            </a:r>
          </a:p>
          <a:p>
            <a:r>
              <a:rPr lang="en-US" dirty="0"/>
              <a:t>Inputs are fed simultaneously into the units making up the input layer</a:t>
            </a:r>
          </a:p>
          <a:p>
            <a:r>
              <a:rPr lang="en-US" dirty="0"/>
              <a:t>They are then weighted and fed simultaneously to a hidden layer</a:t>
            </a:r>
          </a:p>
          <a:p>
            <a:r>
              <a:rPr lang="en-US" dirty="0"/>
              <a:t>The number of hidden layers is arbitrary, although usually only one </a:t>
            </a:r>
          </a:p>
          <a:p>
            <a:r>
              <a:rPr lang="en-US" dirty="0"/>
              <a:t>The weighted outputs of the last hidden layer are input to units making up the output layer, which emits the network's prediction</a:t>
            </a:r>
          </a:p>
          <a:p>
            <a:r>
              <a:rPr lang="en-US" dirty="0"/>
              <a:t>The network is feed-forward in that none of the weights cycles back to an input unit or to an output unit of a previous layer</a:t>
            </a:r>
          </a:p>
          <a:p>
            <a:r>
              <a:rPr lang="en-US" dirty="0"/>
              <a:t>From a statistical point of view, networks perform nonlinear regression: Given enough hidden units and enough training samples, they can closely approximate any function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6996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Backpropagation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•Iteratively process a set of training tuples &amp; compare the network's prediction with the actual known target value</a:t>
            </a:r>
          </a:p>
          <a:p>
            <a:pPr marL="0" indent="0">
              <a:buNone/>
            </a:pPr>
            <a:r>
              <a:rPr lang="en-US" dirty="0"/>
              <a:t>•For each training tuple, the weights are modified to </a:t>
            </a:r>
            <a:r>
              <a:rPr lang="en-US" b="1" dirty="0"/>
              <a:t>minimize the mean squared error </a:t>
            </a:r>
            <a:r>
              <a:rPr lang="en-US" dirty="0"/>
              <a:t>between the network's prediction and the actual target value </a:t>
            </a:r>
          </a:p>
          <a:p>
            <a:pPr marL="0" indent="0">
              <a:buNone/>
            </a:pPr>
            <a:r>
              <a:rPr lang="en-US" dirty="0"/>
              <a:t>•Modifications are made in the “</a:t>
            </a:r>
            <a:r>
              <a:rPr lang="en-US" b="1" dirty="0"/>
              <a:t>backwards</a:t>
            </a:r>
            <a:r>
              <a:rPr lang="en-US" dirty="0"/>
              <a:t>” direction: from the output layer, through each hidden layer down to the first hidden layer, hence “</a:t>
            </a:r>
            <a:r>
              <a:rPr lang="en-US" b="1" dirty="0" err="1"/>
              <a:t>backpropagation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•Steps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Initialize weights (to small random #s) and biases in the network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Propagate the inputs forward (by applying activation function) </a:t>
            </a:r>
          </a:p>
          <a:p>
            <a:pPr>
              <a:buFont typeface="Wingdings" pitchFamily="2" charset="2"/>
              <a:buChar char="Ø"/>
            </a:pPr>
            <a:r>
              <a:rPr lang="en-US" dirty="0" err="1"/>
              <a:t>Backpropagate</a:t>
            </a:r>
            <a:r>
              <a:rPr lang="en-US" dirty="0"/>
              <a:t> the error (by updating weights and biases)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Terminating condition (when error is very small, etc.)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2972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762000"/>
            <a:ext cx="8610600" cy="536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26406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Times New Roman"/>
              </a:rPr>
              <a:t>Gradient Descent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8153400" cy="4306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11903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forward pass</a:t>
            </a: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752600"/>
            <a:ext cx="80772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30831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47800"/>
            <a:ext cx="80010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21967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314" y="2222814"/>
            <a:ext cx="6409371" cy="32807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28290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•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andGithub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•Python</a:t>
            </a:r>
          </a:p>
          <a:p>
            <a:pPr marL="0" indent="0">
              <a:buNone/>
            </a:pPr>
            <a:r>
              <a:rPr lang="en-US" dirty="0"/>
              <a:t>•</a:t>
            </a:r>
            <a:r>
              <a:rPr lang="en-US" dirty="0" err="1"/>
              <a:t>JupyterNotebooks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•</a:t>
            </a:r>
            <a:r>
              <a:rPr lang="en-US" dirty="0" err="1"/>
              <a:t>Numpy</a:t>
            </a:r>
            <a:r>
              <a:rPr lang="en-US" dirty="0"/>
              <a:t> for Matrix and </a:t>
            </a:r>
            <a:r>
              <a:rPr lang="en-US" dirty="0" err="1"/>
              <a:t>Vectorcalculations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•Pandas for Data handling, </a:t>
            </a:r>
            <a:r>
              <a:rPr lang="en-US" dirty="0" err="1"/>
              <a:t>curation</a:t>
            </a:r>
            <a:r>
              <a:rPr lang="en-US" dirty="0"/>
              <a:t> </a:t>
            </a:r>
            <a:r>
              <a:rPr lang="en-US" dirty="0" err="1"/>
              <a:t>andmanipulation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•</a:t>
            </a:r>
            <a:r>
              <a:rPr lang="en-US" dirty="0" err="1"/>
              <a:t>Matplotlib</a:t>
            </a:r>
            <a:r>
              <a:rPr lang="en-US" dirty="0"/>
              <a:t> for plotting of graphs for different analysis </a:t>
            </a:r>
            <a:r>
              <a:rPr lang="en-US" dirty="0" err="1"/>
              <a:t>ondata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•So many other Python APIs to make your life easy to develop </a:t>
            </a:r>
            <a:r>
              <a:rPr lang="en-US" dirty="0" err="1"/>
              <a:t>DLmodels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56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our brains work?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600200"/>
            <a:ext cx="6375638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76744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Image?</a:t>
            </a:r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114" y="1828801"/>
            <a:ext cx="6611772" cy="37167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58856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7CFE0-8814-47AA-A1B1-18655BD0A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 Recognition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B8DBA-8BC5-42FC-BBD9-E54DD46CA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F458AFF-FF10-43FC-AA63-3C9F0C9025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3766901"/>
              </p:ext>
            </p:extLst>
          </p:nvPr>
        </p:nvGraphicFramePr>
        <p:xfrm>
          <a:off x="381000" y="1462087"/>
          <a:ext cx="8191500" cy="512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Bitmap Image" r:id="rId3" imgW="8191440" imgH="5120640" progId="Paint.Picture">
                  <p:embed/>
                </p:oleObj>
              </mc:Choice>
              <mc:Fallback>
                <p:oleObj name="Bitmap Image" r:id="rId3" imgW="8191440" imgH="5120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0" y="1462087"/>
                        <a:ext cx="8191500" cy="512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90847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28AE-B2AD-4B79-BF24-48BD61F4E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in 2 D Space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032D32-6281-48C9-8A39-74C268BCF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3627" y="1600200"/>
            <a:ext cx="7216745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3253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E53E5-D640-45F9-8289-4C81C215D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C468EB-7187-4553-B44D-116E194E01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7895" y="1600200"/>
            <a:ext cx="7750305" cy="453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470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BE48A-FDF0-430E-9CF0-677BE65AE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DC296F-F91B-486D-9417-1CF3C83CFD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72341"/>
            <a:ext cx="8229600" cy="438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4938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AEBE-1DDA-4277-B97C-C586AA543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AD9BFED-4DB1-4776-AE5A-BD67A1917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216323"/>
            <a:ext cx="8229600" cy="329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716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0518C9-9C44-445E-8BC7-F13F798AB0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749779"/>
              </p:ext>
            </p:extLst>
          </p:nvPr>
        </p:nvGraphicFramePr>
        <p:xfrm>
          <a:off x="152400" y="-228600"/>
          <a:ext cx="7835900" cy="320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" name="Bitmap Image" r:id="rId3" imgW="9349920" imgH="4869360" progId="Paint.Picture">
                  <p:embed/>
                </p:oleObj>
              </mc:Choice>
              <mc:Fallback>
                <p:oleObj name="Bitmap Image" r:id="rId3" imgW="9349920" imgH="48693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-228600"/>
                        <a:ext cx="7835900" cy="320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E373A1D-3BE2-4196-87CA-74253E3BD1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354460"/>
              </p:ext>
            </p:extLst>
          </p:nvPr>
        </p:nvGraphicFramePr>
        <p:xfrm>
          <a:off x="303212" y="3048000"/>
          <a:ext cx="7685088" cy="320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" name="Bitmap Image" r:id="rId5" imgW="8968680" imgH="4869360" progId="Paint.Picture">
                  <p:embed/>
                </p:oleObj>
              </mc:Choice>
              <mc:Fallback>
                <p:oleObj name="Bitmap Image" r:id="rId5" imgW="8968680" imgH="48693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3212" y="3048000"/>
                        <a:ext cx="7685088" cy="320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50727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3DDFA-2B1C-46E5-869C-975C62E0C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97D4B1-AF89-4CB4-82F7-D9DD6D582D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04323"/>
            <a:ext cx="8229600" cy="431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969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2F582-97FC-41A6-A9D8-8D6205F47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4A513C-AA17-487C-94E0-B1A2958C9C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88085"/>
            <a:ext cx="8229600" cy="435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758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4F5C9-EE19-48ED-A558-CFB57BEEF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8447B4-BE18-4757-8510-D6FD7FD3C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08990"/>
            <a:ext cx="8229600" cy="430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30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our brains work?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295400"/>
            <a:ext cx="6324600" cy="32904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381000" y="4585855"/>
            <a:ext cx="92202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 A neuron has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 A branching input (dendrites)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 A branching output (the axon)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 The information circulates from the dendrites to the axon via the cell body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 Axon connects to dendrites via synapses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/>
              <a:t> Synapses vary in strength</a:t>
            </a:r>
          </a:p>
        </p:txBody>
      </p:sp>
    </p:spTree>
    <p:extLst>
      <p:ext uri="{BB962C8B-B14F-4D97-AF65-F5344CB8AC3E}">
        <p14:creationId xmlns:p14="http://schemas.microsoft.com/office/powerpoint/2010/main" val="39080829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AE123-265E-4DB4-9B50-4133E2358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F50B0-5845-4299-B284-FF00FC4F9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707D6AE-9489-40D7-9C08-4DC94E5C87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1719344"/>
              </p:ext>
            </p:extLst>
          </p:nvPr>
        </p:nvGraphicFramePr>
        <p:xfrm>
          <a:off x="590550" y="1403350"/>
          <a:ext cx="7962900" cy="405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Bitmap Image" r:id="rId3" imgW="9502200" imgH="4846320" progId="Paint.Picture">
                  <p:embed/>
                </p:oleObj>
              </mc:Choice>
              <mc:Fallback>
                <p:oleObj name="Bitmap Image" r:id="rId3" imgW="9502200" imgH="48463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0550" y="1403350"/>
                        <a:ext cx="7962900" cy="405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78812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18BBC-46E7-4110-B6FD-A55666B88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830A76-E273-4769-A12D-062891E7C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12867"/>
            <a:ext cx="8229600" cy="430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9618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80707-6CFB-4419-9B9D-60AFB0713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4DF4AA-1DB8-4F70-AD90-B6BA0FAF02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097631"/>
            <a:ext cx="8229600" cy="353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110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7E1D9-0514-46E8-8EB0-3EFC47E95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87656D-90D0-4FB3-BA3C-0CF690D73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704916"/>
            <a:ext cx="8229600" cy="431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01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ABFCB-2F7C-4A61-AF22-2DB63F145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8986AE-F850-4B10-BACD-A05AC8B525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20056"/>
            <a:ext cx="8229600" cy="44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5452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6EAE7-8AC9-4C50-8351-2415AB468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D594F2-1593-4B15-A71E-D1D8532EF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93601"/>
            <a:ext cx="8229600" cy="433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46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21C04-0116-4EEB-97F0-350EF2BA1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681919-F132-45DD-89B9-623687FB5A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91848"/>
            <a:ext cx="8229600" cy="434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1068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C200A-D911-4668-9885-C4B41E75A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C2C9EF1-9CD3-4CA4-8B60-1AE7782003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81988"/>
            <a:ext cx="8229600" cy="436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022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A5B2E-416E-4396-AE2E-0A1394FF4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A6DDBC-2421-4BB0-B836-FC3D66A4D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89149"/>
            <a:ext cx="8229600" cy="434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9897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97B87-29A7-47BA-A35C-F8898E05A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5DA9D7-AB76-4FCD-B14F-155F904984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84825"/>
            <a:ext cx="8229600" cy="435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372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r>
              <a:rPr lang="en-US" dirty="0"/>
              <a:t>Axons = the transmission lines</a:t>
            </a:r>
          </a:p>
          <a:p>
            <a:r>
              <a:rPr lang="en-US" dirty="0"/>
              <a:t>Dendrites = the receptive zones</a:t>
            </a:r>
          </a:p>
          <a:p>
            <a:r>
              <a:rPr lang="en-US" dirty="0"/>
              <a:t>Action potentials, spikes originate at the cell body of neurons and then propagate across the individual neurons at constant velocity and amplitude. </a:t>
            </a:r>
          </a:p>
          <a:p>
            <a:r>
              <a:rPr lang="en-US" dirty="0"/>
              <a:t>Synapses are elementary structural and functional units that mediate the interactions between neurons. </a:t>
            </a:r>
          </a:p>
          <a:p>
            <a:r>
              <a:rPr lang="en-US" dirty="0"/>
              <a:t> Excitation or inhibition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0802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64E3B-9913-4845-88C4-B73DE0453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A967EA-E6DA-43DD-A329-698A766D3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70478"/>
            <a:ext cx="8229600" cy="438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1621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25C8B-D3C3-4B0C-9BC6-20DA10D2D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6EC73F-16C8-472F-B239-4DC4DD4DCF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00238"/>
            <a:ext cx="8229600" cy="412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4199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D06F-509B-4B9B-97B0-16F4C24A4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293502-380B-4F17-82EB-114964FAD7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94818"/>
            <a:ext cx="8229600" cy="433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060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4082D-57AC-4821-BFF5-1C035F654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7F23F-131D-4B4A-B6A4-B15989A07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2316A52-143E-4BA6-BC0F-D553166190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0930001"/>
              </p:ext>
            </p:extLst>
          </p:nvPr>
        </p:nvGraphicFramePr>
        <p:xfrm>
          <a:off x="650875" y="1365250"/>
          <a:ext cx="7842250" cy="412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Bitmap Image" r:id="rId3" imgW="9357480" imgH="4937760" progId="Paint.Picture">
                  <p:embed/>
                </p:oleObj>
              </mc:Choice>
              <mc:Fallback>
                <p:oleObj name="Bitmap Image" r:id="rId3" imgW="9357480" imgH="49377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0875" y="1365250"/>
                        <a:ext cx="7842250" cy="412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48829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82D6-6C76-4C5F-9596-5ABB92B27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61AAE8-292A-4DCC-AE41-8BBA260FB8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952094"/>
            <a:ext cx="8229600" cy="382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321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77200" cy="1020762"/>
          </a:xfrm>
        </p:spPr>
        <p:txBody>
          <a:bodyPr>
            <a:normAutofit fontScale="90000"/>
          </a:bodyPr>
          <a:lstStyle/>
          <a:p>
            <a:pPr algn="l"/>
            <a:br>
              <a:rPr lang="en-US" dirty="0"/>
            </a:br>
            <a:r>
              <a:rPr lang="en-US" dirty="0"/>
              <a:t>Convolutional Neural Network (CNN)?</a:t>
            </a:r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752600"/>
            <a:ext cx="71628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38584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whole CNN</a:t>
            </a:r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515" y="2004658"/>
            <a:ext cx="6206970" cy="3717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066800"/>
            <a:ext cx="1438275" cy="971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44222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Pooling</a:t>
            </a:r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52600"/>
            <a:ext cx="7315199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26506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181" y="2138908"/>
            <a:ext cx="6375638" cy="3448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143000"/>
            <a:ext cx="1431925" cy="969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488338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560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980" y="1929142"/>
            <a:ext cx="6578039" cy="3868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990600"/>
            <a:ext cx="1427163" cy="969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5245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our brains work?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 neuron is connected to other neurons through about 10,000 synapses</a:t>
            </a:r>
          </a:p>
          <a:p>
            <a:r>
              <a:rPr lang="en-US" dirty="0"/>
              <a:t>A neuron receives input from other neurons. Inputs are combined.</a:t>
            </a:r>
          </a:p>
          <a:p>
            <a:r>
              <a:rPr lang="en-US" dirty="0"/>
              <a:t>Once input exceeds a critical level, the neuron discharges a spike an electrical pulse that travels from the body, down the axon, to the next neuron(s)</a:t>
            </a:r>
          </a:p>
          <a:p>
            <a:r>
              <a:rPr lang="en-US" dirty="0"/>
              <a:t>The axon endings almost touch the dendrites or cell body of the next neuron</a:t>
            </a:r>
          </a:p>
          <a:p>
            <a:r>
              <a:rPr lang="en-US" dirty="0"/>
              <a:t>Transmission of an electrical signal from one neuron to the next is effected by neurotransmitters.</a:t>
            </a:r>
          </a:p>
          <a:p>
            <a:r>
              <a:rPr lang="en-US" dirty="0"/>
              <a:t>Neurotransmitters are chemicals which are released from the first neuron and which bind to the second neuron.</a:t>
            </a:r>
          </a:p>
          <a:p>
            <a:r>
              <a:rPr lang="en-US" dirty="0"/>
              <a:t>This link is called a synapse. The strength of the signal that reaches the next neuron depends on factors such as the amount of neurotransmitter available.</a:t>
            </a:r>
          </a:p>
        </p:txBody>
      </p:sp>
    </p:spTree>
    <p:extLst>
      <p:ext uri="{BB962C8B-B14F-4D97-AF65-F5344CB8AC3E}">
        <p14:creationId xmlns:p14="http://schemas.microsoft.com/office/powerpoint/2010/main" val="16456483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IDFont+F6"/>
              </a:rPr>
              <a:t>Why Pooling/Subsampling</a:t>
            </a:r>
            <a:endParaRPr lang="en-US" dirty="0"/>
          </a:p>
        </p:txBody>
      </p:sp>
      <p:pic>
        <p:nvPicPr>
          <p:cNvPr id="266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447" y="2147298"/>
            <a:ext cx="6443105" cy="3431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367321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CNN compresses a fully connected network in two ways:</a:t>
            </a:r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850" y="2096955"/>
            <a:ext cx="5532299" cy="3532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82863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Dropout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915" y="1752600"/>
            <a:ext cx="6308170" cy="3969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247969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Flattening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513" y="1945923"/>
            <a:ext cx="6712973" cy="3834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747248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spatial </a:t>
            </a:r>
            <a:r>
              <a:rPr lang="en-US" dirty="0" err="1"/>
              <a:t>hyperparameters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3654" y="2180861"/>
            <a:ext cx="4216691" cy="3364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205484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IDFont+F6"/>
              </a:rPr>
              <a:t>The popular CNN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1" y="1752600"/>
            <a:ext cx="7217086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729659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7127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98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neural network is a massive parallel distributed processor made up of simple processing units, which has a natural propensity for storing experimental knowledge and making it available for use. It resembles the brain in two respects: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1) Knowledge is acquired by the network from its environment through a learning process.</a:t>
            </a:r>
          </a:p>
          <a:p>
            <a:pPr marL="0" indent="0">
              <a:buNone/>
            </a:pPr>
            <a:r>
              <a:rPr lang="en-US" dirty="0"/>
              <a:t>2) Interneuron connection strengths, known as synaptic weights, are used to store the acquired knowledge.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95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u="none" strike="noStrike" baseline="0" dirty="0">
                <a:latin typeface="CIDFont+F6"/>
              </a:rPr>
              <a:t>A Biological Neuron and</a:t>
            </a:r>
            <a:br>
              <a:rPr lang="en-US" b="0" i="0" u="none" strike="noStrike" baseline="0" dirty="0">
                <a:latin typeface="CIDFont+F6"/>
              </a:rPr>
            </a:br>
            <a:r>
              <a:rPr lang="en-US" b="0" i="0" u="none" strike="noStrike" baseline="0" dirty="0">
                <a:latin typeface="CIDFont+F6"/>
              </a:rPr>
              <a:t>its Mathematical Model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752600"/>
            <a:ext cx="71628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30549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Artificial Neuron </a:t>
            </a:r>
          </a:p>
        </p:txBody>
      </p:sp>
      <p:pic>
        <p:nvPicPr>
          <p:cNvPr id="1741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8046" y="1905000"/>
            <a:ext cx="6847907" cy="3648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2830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1107</TotalTime>
  <Words>774</Words>
  <Application>Microsoft Office PowerPoint</Application>
  <PresentationFormat>On-screen Show (4:3)</PresentationFormat>
  <Paragraphs>90</Paragraphs>
  <Slides>67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67</vt:i4>
      </vt:variant>
    </vt:vector>
  </HeadingPairs>
  <TitlesOfParts>
    <vt:vector size="75" baseType="lpstr">
      <vt:lpstr>Arial</vt:lpstr>
      <vt:lpstr>Calibri</vt:lpstr>
      <vt:lpstr>CIDFont+F6</vt:lpstr>
      <vt:lpstr>Times New Roman</vt:lpstr>
      <vt:lpstr>Wingdings</vt:lpstr>
      <vt:lpstr>Office Theme</vt:lpstr>
      <vt:lpstr>Bitmap Image</vt:lpstr>
      <vt:lpstr>Paintbrush Picture</vt:lpstr>
      <vt:lpstr>Overview </vt:lpstr>
      <vt:lpstr>What precisely is a Neural Network?? </vt:lpstr>
      <vt:lpstr>How do our brains work?</vt:lpstr>
      <vt:lpstr>How do our brains work?</vt:lpstr>
      <vt:lpstr>PowerPoint Presentation</vt:lpstr>
      <vt:lpstr>How do our brains work?</vt:lpstr>
      <vt:lpstr>Definition </vt:lpstr>
      <vt:lpstr>A Biological Neuron and its Mathematical Model</vt:lpstr>
      <vt:lpstr>The Artificial Neuron </vt:lpstr>
      <vt:lpstr>A model of a neuron:</vt:lpstr>
      <vt:lpstr>Activation Functions</vt:lpstr>
      <vt:lpstr>Activation Functions</vt:lpstr>
      <vt:lpstr>Activation: Sigmoid</vt:lpstr>
      <vt:lpstr>Activation: Tanh</vt:lpstr>
      <vt:lpstr>Activation: ReLU</vt:lpstr>
      <vt:lpstr>The REctified Linear Unit (ReLU)</vt:lpstr>
      <vt:lpstr>Neural Network Intro</vt:lpstr>
      <vt:lpstr>Training</vt:lpstr>
      <vt:lpstr> Loss functions and output</vt:lpstr>
      <vt:lpstr>Multilayer Perceptron Architecture</vt:lpstr>
      <vt:lpstr>PowerPoint Presentation</vt:lpstr>
      <vt:lpstr>How A Multi-Layer Neural Network Works?</vt:lpstr>
      <vt:lpstr>Backpropagation</vt:lpstr>
      <vt:lpstr>PowerPoint Presentation</vt:lpstr>
      <vt:lpstr>Gradient Descent</vt:lpstr>
      <vt:lpstr>One forward pass</vt:lpstr>
      <vt:lpstr>Regularization</vt:lpstr>
      <vt:lpstr>PowerPoint Presentation</vt:lpstr>
      <vt:lpstr>Essential Tools</vt:lpstr>
      <vt:lpstr>What is an Image?</vt:lpstr>
      <vt:lpstr>Digit Recognition </vt:lpstr>
      <vt:lpstr>Image in 2 D Space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Convolutional Neural Network (CNN)?</vt:lpstr>
      <vt:lpstr>The whole CNN</vt:lpstr>
      <vt:lpstr>Max Pooling</vt:lpstr>
      <vt:lpstr>PowerPoint Presentation</vt:lpstr>
      <vt:lpstr>PowerPoint Presentation</vt:lpstr>
      <vt:lpstr>Why Pooling/Subsampling</vt:lpstr>
      <vt:lpstr>A CNN compresses a fully connected network in two ways:</vt:lpstr>
      <vt:lpstr>Dropout</vt:lpstr>
      <vt:lpstr>Flattening</vt:lpstr>
      <vt:lpstr>The spatial hyperparameters</vt:lpstr>
      <vt:lpstr>The popular CNN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smiat</dc:creator>
  <cp:lastModifiedBy>Smita Kulkarni</cp:lastModifiedBy>
  <cp:revision>52</cp:revision>
  <dcterms:created xsi:type="dcterms:W3CDTF">2021-01-07T10:04:57Z</dcterms:created>
  <dcterms:modified xsi:type="dcterms:W3CDTF">2022-01-17T17:26:20Z</dcterms:modified>
</cp:coreProperties>
</file>

<file path=docProps/thumbnail.jpeg>
</file>